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lfa Slab One" pitchFamily="2" charset="77"/>
      <p:regular r:id="rId12"/>
    </p:embeddedFont>
    <p:embeddedFont>
      <p:font typeface="Poppins" pitchFamily="2" charset="77"/>
      <p:regular r:id="rId13"/>
      <p:bold r:id="rId14"/>
      <p:italic r:id="rId15"/>
      <p:boldItalic r:id="rId16"/>
    </p:embeddedFont>
    <p:embeddedFont>
      <p:font typeface="Proxima Nova" panose="02000506030000020004"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6d4028649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d4028649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16afab93d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16afab93d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6afab93df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6afab93d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6d4028649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6d4028649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6d4028649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6d4028649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6d4028649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6d4028649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16d4028649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16d4028649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16d4028649_2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16d4028649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p:nvPr/>
        </p:nvSpPr>
        <p:spPr>
          <a:xfrm>
            <a:off x="0" y="0"/>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57" name="Google Shape;57;p13"/>
          <p:cNvSpPr txBox="1">
            <a:spLocks noGrp="1"/>
          </p:cNvSpPr>
          <p:nvPr>
            <p:ph type="ctrTitle"/>
          </p:nvPr>
        </p:nvSpPr>
        <p:spPr>
          <a:xfrm>
            <a:off x="1695500" y="123450"/>
            <a:ext cx="5684100" cy="1056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On-Campus Event Management System</a:t>
            </a:r>
            <a:endParaRPr sz="3000" b="1">
              <a:solidFill>
                <a:srgbClr val="FFFFFF"/>
              </a:solidFill>
              <a:latin typeface="Poppins"/>
              <a:ea typeface="Poppins"/>
              <a:cs typeface="Poppins"/>
              <a:sym typeface="Poppins"/>
            </a:endParaRPr>
          </a:p>
        </p:txBody>
      </p:sp>
      <p:pic>
        <p:nvPicPr>
          <p:cNvPr id="58" name="Google Shape;58;p13"/>
          <p:cNvPicPr preferRelativeResize="0"/>
          <p:nvPr/>
        </p:nvPicPr>
        <p:blipFill rotWithShape="1">
          <a:blip r:embed="rId3">
            <a:alphaModFix/>
          </a:blip>
          <a:srcRect/>
          <a:stretch/>
        </p:blipFill>
        <p:spPr>
          <a:xfrm>
            <a:off x="578750" y="1630075"/>
            <a:ext cx="1327800" cy="1277100"/>
          </a:xfrm>
          <a:prstGeom prst="ellipse">
            <a:avLst/>
          </a:prstGeom>
          <a:noFill/>
          <a:ln>
            <a:noFill/>
          </a:ln>
        </p:spPr>
      </p:pic>
      <p:sp>
        <p:nvSpPr>
          <p:cNvPr id="59" name="Google Shape;59;p13"/>
          <p:cNvSpPr txBox="1"/>
          <p:nvPr/>
        </p:nvSpPr>
        <p:spPr>
          <a:xfrm>
            <a:off x="592998" y="2907300"/>
            <a:ext cx="12993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3"/>
                </a:solidFill>
                <a:latin typeface="Proxima Nova"/>
                <a:ea typeface="Proxima Nova"/>
                <a:cs typeface="Proxima Nova"/>
                <a:sym typeface="Proxima Nova"/>
              </a:rPr>
              <a:t>Aakash Belide</a:t>
            </a:r>
            <a:endParaRPr sz="1000" b="1">
              <a:solidFill>
                <a:schemeClr val="accent3"/>
              </a:solidFill>
              <a:latin typeface="Proxima Nova"/>
              <a:ea typeface="Proxima Nova"/>
              <a:cs typeface="Proxima Nova"/>
              <a:sym typeface="Proxima Nova"/>
            </a:endParaRPr>
          </a:p>
        </p:txBody>
      </p:sp>
      <p:sp>
        <p:nvSpPr>
          <p:cNvPr id="60" name="Google Shape;60;p13"/>
          <p:cNvSpPr txBox="1"/>
          <p:nvPr/>
        </p:nvSpPr>
        <p:spPr>
          <a:xfrm>
            <a:off x="2168537" y="2907305"/>
            <a:ext cx="13569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3"/>
                </a:solidFill>
                <a:latin typeface="Proxima Nova"/>
                <a:ea typeface="Proxima Nova"/>
                <a:cs typeface="Proxima Nova"/>
                <a:sym typeface="Proxima Nova"/>
              </a:rPr>
              <a:t>Andi Wang</a:t>
            </a:r>
            <a:endParaRPr sz="1000" b="1">
              <a:solidFill>
                <a:schemeClr val="accent3"/>
              </a:solidFill>
              <a:latin typeface="Proxima Nova"/>
              <a:ea typeface="Proxima Nova"/>
              <a:cs typeface="Proxima Nova"/>
              <a:sym typeface="Proxima Nova"/>
            </a:endParaRPr>
          </a:p>
        </p:txBody>
      </p:sp>
      <p:sp>
        <p:nvSpPr>
          <p:cNvPr id="61" name="Google Shape;61;p13"/>
          <p:cNvSpPr txBox="1"/>
          <p:nvPr/>
        </p:nvSpPr>
        <p:spPr>
          <a:xfrm>
            <a:off x="3912236" y="2907305"/>
            <a:ext cx="13569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3"/>
                </a:solidFill>
                <a:latin typeface="Proxima Nova"/>
                <a:ea typeface="Proxima Nova"/>
                <a:cs typeface="Proxima Nova"/>
                <a:sym typeface="Proxima Nova"/>
              </a:rPr>
              <a:t>Julio Sepulveda</a:t>
            </a:r>
            <a:endParaRPr sz="1000" b="1">
              <a:solidFill>
                <a:schemeClr val="accent3"/>
              </a:solidFill>
              <a:latin typeface="Proxima Nova"/>
              <a:ea typeface="Proxima Nova"/>
              <a:cs typeface="Proxima Nova"/>
              <a:sym typeface="Proxima Nova"/>
            </a:endParaRPr>
          </a:p>
        </p:txBody>
      </p:sp>
      <p:sp>
        <p:nvSpPr>
          <p:cNvPr id="62" name="Google Shape;62;p13"/>
          <p:cNvSpPr txBox="1"/>
          <p:nvPr/>
        </p:nvSpPr>
        <p:spPr>
          <a:xfrm>
            <a:off x="1183400" y="4499800"/>
            <a:ext cx="1428000" cy="4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3"/>
                </a:solidFill>
                <a:latin typeface="Proxima Nova"/>
                <a:ea typeface="Proxima Nova"/>
                <a:cs typeface="Proxima Nova"/>
                <a:sym typeface="Proxima Nova"/>
              </a:rPr>
              <a:t>Monesha Balasambandam</a:t>
            </a:r>
            <a:endParaRPr sz="1000" b="1">
              <a:solidFill>
                <a:schemeClr val="accent3"/>
              </a:solidFill>
              <a:latin typeface="Proxima Nova"/>
              <a:ea typeface="Proxima Nova"/>
              <a:cs typeface="Proxima Nova"/>
              <a:sym typeface="Proxima Nova"/>
            </a:endParaRPr>
          </a:p>
        </p:txBody>
      </p:sp>
      <p:sp>
        <p:nvSpPr>
          <p:cNvPr id="63" name="Google Shape;63;p13"/>
          <p:cNvSpPr txBox="1"/>
          <p:nvPr/>
        </p:nvSpPr>
        <p:spPr>
          <a:xfrm>
            <a:off x="2991449" y="4586236"/>
            <a:ext cx="13569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3"/>
                </a:solidFill>
                <a:latin typeface="Proxima Nova"/>
                <a:ea typeface="Proxima Nova"/>
                <a:cs typeface="Proxima Nova"/>
                <a:sym typeface="Proxima Nova"/>
              </a:rPr>
              <a:t>Xiangchao Hao</a:t>
            </a:r>
            <a:endParaRPr sz="1000" b="1">
              <a:solidFill>
                <a:schemeClr val="accent3"/>
              </a:solidFill>
              <a:latin typeface="Proxima Nova"/>
              <a:ea typeface="Proxima Nova"/>
              <a:cs typeface="Proxima Nova"/>
              <a:sym typeface="Proxima Nova"/>
            </a:endParaRPr>
          </a:p>
        </p:txBody>
      </p:sp>
      <p:pic>
        <p:nvPicPr>
          <p:cNvPr id="64" name="Google Shape;64;p13"/>
          <p:cNvPicPr preferRelativeResize="0"/>
          <p:nvPr/>
        </p:nvPicPr>
        <p:blipFill>
          <a:blip r:embed="rId4">
            <a:alphaModFix/>
          </a:blip>
          <a:stretch>
            <a:fillRect/>
          </a:stretch>
        </p:blipFill>
        <p:spPr>
          <a:xfrm>
            <a:off x="5727500" y="1884525"/>
            <a:ext cx="3133250" cy="2417000"/>
          </a:xfrm>
          <a:prstGeom prst="rect">
            <a:avLst/>
          </a:prstGeom>
          <a:noFill/>
          <a:ln w="38100" cap="flat" cmpd="sng">
            <a:solidFill>
              <a:schemeClr val="accent3"/>
            </a:solidFill>
            <a:prstDash val="solid"/>
            <a:round/>
            <a:headEnd type="none" w="sm" len="sm"/>
            <a:tailEnd type="none" w="sm" len="sm"/>
          </a:ln>
        </p:spPr>
      </p:pic>
      <p:pic>
        <p:nvPicPr>
          <p:cNvPr id="65" name="Google Shape;65;p13"/>
          <p:cNvPicPr preferRelativeResize="0"/>
          <p:nvPr/>
        </p:nvPicPr>
        <p:blipFill rotWithShape="1">
          <a:blip r:embed="rId5">
            <a:alphaModFix/>
          </a:blip>
          <a:srcRect t="1904" b="1914"/>
          <a:stretch/>
        </p:blipFill>
        <p:spPr>
          <a:xfrm>
            <a:off x="2183075" y="1630075"/>
            <a:ext cx="1327800" cy="1277100"/>
          </a:xfrm>
          <a:prstGeom prst="ellipse">
            <a:avLst/>
          </a:prstGeom>
          <a:noFill/>
          <a:ln>
            <a:noFill/>
          </a:ln>
        </p:spPr>
      </p:pic>
      <p:pic>
        <p:nvPicPr>
          <p:cNvPr id="66" name="Google Shape;66;p13"/>
          <p:cNvPicPr preferRelativeResize="0"/>
          <p:nvPr/>
        </p:nvPicPr>
        <p:blipFill rotWithShape="1">
          <a:blip r:embed="rId6">
            <a:alphaModFix/>
          </a:blip>
          <a:srcRect t="1904" b="1914"/>
          <a:stretch/>
        </p:blipFill>
        <p:spPr>
          <a:xfrm>
            <a:off x="3908100" y="1630075"/>
            <a:ext cx="1327800" cy="1277100"/>
          </a:xfrm>
          <a:prstGeom prst="ellipse">
            <a:avLst/>
          </a:prstGeom>
          <a:noFill/>
          <a:ln>
            <a:noFill/>
          </a:ln>
        </p:spPr>
      </p:pic>
      <p:pic>
        <p:nvPicPr>
          <p:cNvPr id="67" name="Google Shape;67;p13"/>
          <p:cNvPicPr preferRelativeResize="0"/>
          <p:nvPr/>
        </p:nvPicPr>
        <p:blipFill rotWithShape="1">
          <a:blip r:embed="rId7">
            <a:alphaModFix/>
          </a:blip>
          <a:srcRect t="1904" b="1914"/>
          <a:stretch/>
        </p:blipFill>
        <p:spPr>
          <a:xfrm>
            <a:off x="1233500" y="3264950"/>
            <a:ext cx="1327800" cy="1277100"/>
          </a:xfrm>
          <a:prstGeom prst="ellipse">
            <a:avLst/>
          </a:prstGeom>
          <a:noFill/>
          <a:ln>
            <a:noFill/>
          </a:ln>
        </p:spPr>
      </p:pic>
      <p:pic>
        <p:nvPicPr>
          <p:cNvPr id="68" name="Google Shape;68;p13"/>
          <p:cNvPicPr preferRelativeResize="0"/>
          <p:nvPr/>
        </p:nvPicPr>
        <p:blipFill rotWithShape="1">
          <a:blip r:embed="rId8">
            <a:alphaModFix/>
          </a:blip>
          <a:srcRect t="1904" b="1914"/>
          <a:stretch/>
        </p:blipFill>
        <p:spPr>
          <a:xfrm>
            <a:off x="3006000" y="3264950"/>
            <a:ext cx="1327800" cy="12771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p:nvPr/>
        </p:nvSpPr>
        <p:spPr>
          <a:xfrm>
            <a:off x="0" y="0"/>
            <a:ext cx="3123900" cy="5143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74" name="Google Shape;74;p14"/>
          <p:cNvSpPr txBox="1">
            <a:spLocks noGrp="1"/>
          </p:cNvSpPr>
          <p:nvPr>
            <p:ph type="title"/>
          </p:nvPr>
        </p:nvSpPr>
        <p:spPr>
          <a:xfrm>
            <a:off x="309600" y="220250"/>
            <a:ext cx="2504700" cy="8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solidFill>
                  <a:srgbClr val="FFFFFF"/>
                </a:solidFill>
                <a:latin typeface="Poppins"/>
                <a:ea typeface="Poppins"/>
                <a:cs typeface="Poppins"/>
                <a:sym typeface="Poppins"/>
              </a:rPr>
              <a:t>Project and it’s Purpose</a:t>
            </a:r>
            <a:endParaRPr sz="2400" b="1">
              <a:solidFill>
                <a:srgbClr val="FFFFFF"/>
              </a:solidFill>
              <a:latin typeface="Poppins"/>
              <a:ea typeface="Poppins"/>
              <a:cs typeface="Poppins"/>
              <a:sym typeface="Poppins"/>
            </a:endParaRPr>
          </a:p>
        </p:txBody>
      </p:sp>
      <p:sp>
        <p:nvSpPr>
          <p:cNvPr id="75" name="Google Shape;75;p14"/>
          <p:cNvSpPr txBox="1">
            <a:spLocks noGrp="1"/>
          </p:cNvSpPr>
          <p:nvPr>
            <p:ph type="body" idx="1"/>
          </p:nvPr>
        </p:nvSpPr>
        <p:spPr>
          <a:xfrm>
            <a:off x="3303150" y="220250"/>
            <a:ext cx="5674800" cy="19086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Clr>
                <a:schemeClr val="dk1"/>
              </a:buClr>
              <a:buSzPts val="1100"/>
              <a:buFont typeface="Arial"/>
              <a:buNone/>
            </a:pPr>
            <a:r>
              <a:rPr lang="en" sz="1100" b="1" u="sng">
                <a:solidFill>
                  <a:srgbClr val="000000"/>
                </a:solidFill>
                <a:latin typeface="Poppins"/>
                <a:ea typeface="Poppins"/>
                <a:cs typeface="Poppins"/>
                <a:sym typeface="Poppins"/>
              </a:rPr>
              <a:t>Background:</a:t>
            </a:r>
            <a:endParaRPr sz="1100" b="1" u="sng">
              <a:solidFill>
                <a:srgbClr val="000000"/>
              </a:solidFill>
              <a:latin typeface="Poppins"/>
              <a:ea typeface="Poppins"/>
              <a:cs typeface="Poppins"/>
              <a:sym typeface="Poppins"/>
            </a:endParaRPr>
          </a:p>
          <a:p>
            <a:pPr marL="0" lvl="0" indent="0" algn="l" rtl="0">
              <a:lnSpc>
                <a:spcPct val="105000"/>
              </a:lnSpc>
              <a:spcBef>
                <a:spcPts val="1200"/>
              </a:spcBef>
              <a:spcAft>
                <a:spcPts val="0"/>
              </a:spcAft>
              <a:buClr>
                <a:schemeClr val="dk1"/>
              </a:buClr>
              <a:buSzPts val="1100"/>
              <a:buFont typeface="Arial"/>
              <a:buNone/>
            </a:pPr>
            <a:r>
              <a:rPr lang="en" sz="1100">
                <a:solidFill>
                  <a:srgbClr val="000000"/>
                </a:solidFill>
                <a:latin typeface="Poppins"/>
                <a:ea typeface="Poppins"/>
                <a:cs typeface="Poppins"/>
                <a:sym typeface="Poppins"/>
              </a:rPr>
              <a:t>Northeastern University hosts various events like workshops, seminars, and hackathons, requiring efficient management. A centralized event management system simplifies organizing, registering, and financing these events. By digitizing event processes, it streamlines participant data handling, communication, logistics, and promotions. Additionally, it ensures data privacy and security, safeguarding participant information.</a:t>
            </a:r>
            <a:endParaRPr sz="1100">
              <a:solidFill>
                <a:srgbClr val="000000"/>
              </a:solidFill>
              <a:latin typeface="Poppins"/>
              <a:ea typeface="Poppins"/>
              <a:cs typeface="Poppins"/>
              <a:sym typeface="Poppins"/>
            </a:endParaRPr>
          </a:p>
          <a:p>
            <a:pPr marL="0" lvl="0" indent="0" algn="l" rtl="0">
              <a:spcBef>
                <a:spcPts val="1200"/>
              </a:spcBef>
              <a:spcAft>
                <a:spcPts val="1200"/>
              </a:spcAft>
              <a:buNone/>
            </a:pPr>
            <a:r>
              <a:rPr lang="en" sz="1000" b="1" u="sng">
                <a:solidFill>
                  <a:srgbClr val="000000"/>
                </a:solidFill>
                <a:latin typeface="Poppins"/>
                <a:ea typeface="Poppins"/>
                <a:cs typeface="Poppins"/>
                <a:sym typeface="Poppins"/>
              </a:rPr>
              <a:t>Purpose:</a:t>
            </a:r>
            <a:endParaRPr sz="1100">
              <a:solidFill>
                <a:srgbClr val="000000"/>
              </a:solidFill>
              <a:latin typeface="Poppins"/>
              <a:ea typeface="Poppins"/>
              <a:cs typeface="Poppins"/>
              <a:sym typeface="Poppins"/>
            </a:endParaRPr>
          </a:p>
        </p:txBody>
      </p:sp>
      <p:pic>
        <p:nvPicPr>
          <p:cNvPr id="76" name="Google Shape;76;p14"/>
          <p:cNvPicPr preferRelativeResize="0"/>
          <p:nvPr/>
        </p:nvPicPr>
        <p:blipFill>
          <a:blip r:embed="rId3">
            <a:alphaModFix/>
          </a:blip>
          <a:stretch>
            <a:fillRect/>
          </a:stretch>
        </p:blipFill>
        <p:spPr>
          <a:xfrm>
            <a:off x="3355375" y="2440325"/>
            <a:ext cx="348800" cy="348800"/>
          </a:xfrm>
          <a:prstGeom prst="rect">
            <a:avLst/>
          </a:prstGeom>
          <a:noFill/>
          <a:ln>
            <a:noFill/>
          </a:ln>
        </p:spPr>
      </p:pic>
      <p:pic>
        <p:nvPicPr>
          <p:cNvPr id="77" name="Google Shape;77;p14"/>
          <p:cNvPicPr preferRelativeResize="0"/>
          <p:nvPr/>
        </p:nvPicPr>
        <p:blipFill>
          <a:blip r:embed="rId3">
            <a:alphaModFix/>
          </a:blip>
          <a:stretch>
            <a:fillRect/>
          </a:stretch>
        </p:blipFill>
        <p:spPr>
          <a:xfrm>
            <a:off x="3355375" y="3316475"/>
            <a:ext cx="348800" cy="348800"/>
          </a:xfrm>
          <a:prstGeom prst="rect">
            <a:avLst/>
          </a:prstGeom>
          <a:noFill/>
          <a:ln>
            <a:noFill/>
          </a:ln>
        </p:spPr>
      </p:pic>
      <p:pic>
        <p:nvPicPr>
          <p:cNvPr id="78" name="Google Shape;78;p14"/>
          <p:cNvPicPr preferRelativeResize="0"/>
          <p:nvPr/>
        </p:nvPicPr>
        <p:blipFill>
          <a:blip r:embed="rId3">
            <a:alphaModFix/>
          </a:blip>
          <a:stretch>
            <a:fillRect/>
          </a:stretch>
        </p:blipFill>
        <p:spPr>
          <a:xfrm>
            <a:off x="3355375" y="4100025"/>
            <a:ext cx="348800" cy="348800"/>
          </a:xfrm>
          <a:prstGeom prst="rect">
            <a:avLst/>
          </a:prstGeom>
          <a:noFill/>
          <a:ln>
            <a:noFill/>
          </a:ln>
        </p:spPr>
      </p:pic>
      <p:sp>
        <p:nvSpPr>
          <p:cNvPr id="79" name="Google Shape;79;p14"/>
          <p:cNvSpPr txBox="1"/>
          <p:nvPr/>
        </p:nvSpPr>
        <p:spPr>
          <a:xfrm>
            <a:off x="3402575" y="2440275"/>
            <a:ext cx="254400" cy="34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3"/>
                </a:solidFill>
                <a:latin typeface="Proxima Nova"/>
                <a:ea typeface="Proxima Nova"/>
                <a:cs typeface="Proxima Nova"/>
                <a:sym typeface="Proxima Nova"/>
              </a:rPr>
              <a:t>1</a:t>
            </a:r>
            <a:endParaRPr sz="1200" b="1">
              <a:solidFill>
                <a:schemeClr val="accent3"/>
              </a:solidFill>
              <a:latin typeface="Proxima Nova"/>
              <a:ea typeface="Proxima Nova"/>
              <a:cs typeface="Proxima Nova"/>
              <a:sym typeface="Proxima Nova"/>
            </a:endParaRPr>
          </a:p>
        </p:txBody>
      </p:sp>
      <p:sp>
        <p:nvSpPr>
          <p:cNvPr id="80" name="Google Shape;80;p14"/>
          <p:cNvSpPr txBox="1"/>
          <p:nvPr/>
        </p:nvSpPr>
        <p:spPr>
          <a:xfrm>
            <a:off x="3402575" y="3316425"/>
            <a:ext cx="254400" cy="34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3"/>
                </a:solidFill>
                <a:latin typeface="Proxima Nova"/>
                <a:ea typeface="Proxima Nova"/>
                <a:cs typeface="Proxima Nova"/>
                <a:sym typeface="Proxima Nova"/>
              </a:rPr>
              <a:t>2</a:t>
            </a:r>
            <a:endParaRPr sz="1200" b="1">
              <a:solidFill>
                <a:schemeClr val="accent3"/>
              </a:solidFill>
              <a:latin typeface="Proxima Nova"/>
              <a:ea typeface="Proxima Nova"/>
              <a:cs typeface="Proxima Nova"/>
              <a:sym typeface="Proxima Nova"/>
            </a:endParaRPr>
          </a:p>
        </p:txBody>
      </p:sp>
      <p:sp>
        <p:nvSpPr>
          <p:cNvPr id="81" name="Google Shape;81;p14"/>
          <p:cNvSpPr txBox="1"/>
          <p:nvPr/>
        </p:nvSpPr>
        <p:spPr>
          <a:xfrm>
            <a:off x="3402575" y="4100025"/>
            <a:ext cx="254400" cy="34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3"/>
                </a:solidFill>
                <a:latin typeface="Proxima Nova"/>
                <a:ea typeface="Proxima Nova"/>
                <a:cs typeface="Proxima Nova"/>
                <a:sym typeface="Proxima Nova"/>
              </a:rPr>
              <a:t>3</a:t>
            </a:r>
            <a:endParaRPr sz="1200" b="1">
              <a:solidFill>
                <a:schemeClr val="accent3"/>
              </a:solidFill>
              <a:latin typeface="Proxima Nova"/>
              <a:ea typeface="Proxima Nova"/>
              <a:cs typeface="Proxima Nova"/>
              <a:sym typeface="Proxima Nova"/>
            </a:endParaRPr>
          </a:p>
        </p:txBody>
      </p:sp>
      <p:sp>
        <p:nvSpPr>
          <p:cNvPr id="82" name="Google Shape;82;p14"/>
          <p:cNvSpPr txBox="1"/>
          <p:nvPr/>
        </p:nvSpPr>
        <p:spPr>
          <a:xfrm>
            <a:off x="3814650" y="2128850"/>
            <a:ext cx="5163300" cy="259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latin typeface="Poppins"/>
                <a:ea typeface="Poppins"/>
                <a:cs typeface="Poppins"/>
                <a:sym typeface="Poppins"/>
              </a:rPr>
              <a:t>User-Centric Design</a:t>
            </a:r>
            <a:br>
              <a:rPr lang="en" sz="1000" b="1">
                <a:latin typeface="Poppins"/>
                <a:ea typeface="Poppins"/>
                <a:cs typeface="Poppins"/>
                <a:sym typeface="Poppins"/>
              </a:rPr>
            </a:br>
            <a:r>
              <a:rPr lang="en" sz="1000">
                <a:latin typeface="Poppins"/>
                <a:ea typeface="Poppins"/>
                <a:cs typeface="Poppins"/>
                <a:sym typeface="Poppins"/>
              </a:rPr>
              <a:t>The system focuses on an intuitive user experience, allowing event hosts to manage event details, participant lists, logistics, and attendee demographics to enhance event planning and attract sponsorship.</a:t>
            </a:r>
            <a:endParaRPr sz="1000">
              <a:latin typeface="Poppins"/>
              <a:ea typeface="Poppins"/>
              <a:cs typeface="Poppins"/>
              <a:sym typeface="Poppins"/>
            </a:endParaRPr>
          </a:p>
          <a:p>
            <a:pPr marL="0" lvl="0" indent="0" algn="l" rtl="0">
              <a:lnSpc>
                <a:spcPct val="115000"/>
              </a:lnSpc>
              <a:spcBef>
                <a:spcPts val="1200"/>
              </a:spcBef>
              <a:spcAft>
                <a:spcPts val="0"/>
              </a:spcAft>
              <a:buNone/>
            </a:pPr>
            <a:r>
              <a:rPr lang="en" sz="1000" b="1">
                <a:latin typeface="Poppins"/>
                <a:ea typeface="Poppins"/>
                <a:cs typeface="Poppins"/>
                <a:sym typeface="Poppins"/>
              </a:rPr>
              <a:t>Comprehensive Features</a:t>
            </a:r>
            <a:br>
              <a:rPr lang="en" sz="1000" b="1">
                <a:latin typeface="Poppins"/>
                <a:ea typeface="Poppins"/>
                <a:cs typeface="Poppins"/>
                <a:sym typeface="Poppins"/>
              </a:rPr>
            </a:br>
            <a:r>
              <a:rPr lang="en" sz="1000">
                <a:latin typeface="Poppins"/>
                <a:ea typeface="Poppins"/>
                <a:cs typeface="Poppins"/>
                <a:sym typeface="Poppins"/>
              </a:rPr>
              <a:t>It offers tools for event creation, scheduling, participant management, finance tracking, ticketing, marketing, and data analysis, streamlining all aspects of event management.</a:t>
            </a:r>
            <a:endParaRPr sz="1000">
              <a:latin typeface="Poppins"/>
              <a:ea typeface="Poppins"/>
              <a:cs typeface="Poppins"/>
              <a:sym typeface="Poppins"/>
            </a:endParaRPr>
          </a:p>
          <a:p>
            <a:pPr marL="0" lvl="0" indent="0" algn="l" rtl="0">
              <a:lnSpc>
                <a:spcPct val="115000"/>
              </a:lnSpc>
              <a:spcBef>
                <a:spcPts val="1200"/>
              </a:spcBef>
              <a:spcAft>
                <a:spcPts val="1200"/>
              </a:spcAft>
              <a:buNone/>
            </a:pPr>
            <a:r>
              <a:rPr lang="en" sz="1000" b="1">
                <a:latin typeface="Poppins"/>
                <a:ea typeface="Poppins"/>
                <a:cs typeface="Poppins"/>
                <a:sym typeface="Poppins"/>
              </a:rPr>
              <a:t>On-Campus Focus</a:t>
            </a:r>
            <a:br>
              <a:rPr lang="en" sz="1000" b="1">
                <a:latin typeface="Poppins"/>
                <a:ea typeface="Poppins"/>
                <a:cs typeface="Poppins"/>
                <a:sym typeface="Poppins"/>
              </a:rPr>
            </a:br>
            <a:r>
              <a:rPr lang="en" sz="1000">
                <a:latin typeface="Poppins"/>
                <a:ea typeface="Poppins"/>
                <a:cs typeface="Poppins"/>
                <a:sym typeface="Poppins"/>
              </a:rPr>
              <a:t>Catering exclusively to campus events, from small meetups to university-wide conferences, the system ensures inclusivity and effectiveness within the Northeastern University community.</a:t>
            </a:r>
            <a:endParaRPr sz="1000">
              <a:latin typeface="Poppins"/>
              <a:ea typeface="Poppins"/>
              <a:cs typeface="Poppins"/>
              <a:sym typeface="Poppins"/>
            </a:endParaRPr>
          </a:p>
        </p:txBody>
      </p:sp>
      <p:pic>
        <p:nvPicPr>
          <p:cNvPr id="83" name="Google Shape;83;p14"/>
          <p:cNvPicPr preferRelativeResize="0"/>
          <p:nvPr/>
        </p:nvPicPr>
        <p:blipFill rotWithShape="1">
          <a:blip r:embed="rId4">
            <a:alphaModFix/>
          </a:blip>
          <a:srcRect l="23986" r="20256"/>
          <a:stretch/>
        </p:blipFill>
        <p:spPr>
          <a:xfrm>
            <a:off x="309600" y="1289175"/>
            <a:ext cx="2504701" cy="2994849"/>
          </a:xfrm>
          <a:prstGeom prst="rect">
            <a:avLst/>
          </a:prstGeom>
          <a:noFill/>
          <a:ln w="38100" cap="flat" cmpd="sng">
            <a:solidFill>
              <a:schemeClr val="l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p:nvPr/>
        </p:nvSpPr>
        <p:spPr>
          <a:xfrm>
            <a:off x="-6" y="0"/>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9" name="Google Shape;8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00" b="1">
                <a:solidFill>
                  <a:schemeClr val="lt1"/>
                </a:solidFill>
                <a:latin typeface="Poppins"/>
                <a:ea typeface="Poppins"/>
                <a:cs typeface="Poppins"/>
                <a:sym typeface="Poppins"/>
              </a:rPr>
              <a:t>Entity Relationship Diagram (ERD)</a:t>
            </a:r>
            <a:endParaRPr sz="2800" b="1">
              <a:solidFill>
                <a:schemeClr val="lt1"/>
              </a:solidFill>
              <a:latin typeface="Poppins"/>
              <a:ea typeface="Poppins"/>
              <a:cs typeface="Poppins"/>
              <a:sym typeface="Poppins"/>
            </a:endParaRPr>
          </a:p>
        </p:txBody>
      </p:sp>
      <p:pic>
        <p:nvPicPr>
          <p:cNvPr id="90" name="Google Shape;90;p15"/>
          <p:cNvPicPr preferRelativeResize="0"/>
          <p:nvPr/>
        </p:nvPicPr>
        <p:blipFill>
          <a:blip r:embed="rId3">
            <a:alphaModFix/>
          </a:blip>
          <a:stretch>
            <a:fillRect/>
          </a:stretch>
        </p:blipFill>
        <p:spPr>
          <a:xfrm>
            <a:off x="1076550" y="1427900"/>
            <a:ext cx="6990889" cy="3530151"/>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p:nvPr/>
        </p:nvSpPr>
        <p:spPr>
          <a:xfrm>
            <a:off x="0" y="3840300"/>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96" name="Google Shape;96;p16"/>
          <p:cNvSpPr txBox="1">
            <a:spLocks noGrp="1"/>
          </p:cNvSpPr>
          <p:nvPr>
            <p:ph type="title"/>
          </p:nvPr>
        </p:nvSpPr>
        <p:spPr>
          <a:xfrm>
            <a:off x="311700" y="143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00" b="1">
                <a:latin typeface="Poppins"/>
                <a:ea typeface="Poppins"/>
                <a:cs typeface="Poppins"/>
                <a:sym typeface="Poppins"/>
              </a:rPr>
              <a:t>Views</a:t>
            </a:r>
            <a:endParaRPr sz="2800" b="1">
              <a:latin typeface="Poppins"/>
              <a:ea typeface="Poppins"/>
              <a:cs typeface="Poppins"/>
              <a:sym typeface="Poppins"/>
            </a:endParaRPr>
          </a:p>
        </p:txBody>
      </p:sp>
      <p:sp>
        <p:nvSpPr>
          <p:cNvPr id="97" name="Google Shape;97;p16"/>
          <p:cNvSpPr txBox="1">
            <a:spLocks noGrp="1"/>
          </p:cNvSpPr>
          <p:nvPr>
            <p:ph type="body" idx="1"/>
          </p:nvPr>
        </p:nvSpPr>
        <p:spPr>
          <a:xfrm>
            <a:off x="379475" y="3345425"/>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200"/>
              </a:spcAft>
              <a:buNone/>
            </a:pPr>
            <a:r>
              <a:rPr lang="en" sz="807" b="1" u="sng">
                <a:solidFill>
                  <a:srgbClr val="000000"/>
                </a:solidFill>
                <a:latin typeface="Poppins"/>
                <a:ea typeface="Poppins"/>
                <a:cs typeface="Poppins"/>
                <a:sym typeface="Poppins"/>
              </a:rPr>
              <a:t>Output:</a:t>
            </a:r>
            <a:endParaRPr sz="807" b="1" u="sng">
              <a:solidFill>
                <a:srgbClr val="000000"/>
              </a:solidFill>
              <a:latin typeface="Poppins"/>
              <a:ea typeface="Poppins"/>
              <a:cs typeface="Poppins"/>
              <a:sym typeface="Poppins"/>
            </a:endParaRPr>
          </a:p>
        </p:txBody>
      </p:sp>
      <p:pic>
        <p:nvPicPr>
          <p:cNvPr id="98" name="Google Shape;98;p16"/>
          <p:cNvPicPr preferRelativeResize="0"/>
          <p:nvPr/>
        </p:nvPicPr>
        <p:blipFill rotWithShape="1">
          <a:blip r:embed="rId3">
            <a:alphaModFix/>
          </a:blip>
          <a:srcRect t="5645" r="37205" b="572"/>
          <a:stretch/>
        </p:blipFill>
        <p:spPr>
          <a:xfrm>
            <a:off x="425750" y="1149950"/>
            <a:ext cx="2800500" cy="2195475"/>
          </a:xfrm>
          <a:prstGeom prst="rect">
            <a:avLst/>
          </a:prstGeom>
          <a:noFill/>
          <a:ln w="19050" cap="flat" cmpd="sng">
            <a:solidFill>
              <a:schemeClr val="accent3"/>
            </a:solidFill>
            <a:prstDash val="solid"/>
            <a:round/>
            <a:headEnd type="none" w="sm" len="sm"/>
            <a:tailEnd type="none" w="sm" len="sm"/>
          </a:ln>
        </p:spPr>
      </p:pic>
      <p:pic>
        <p:nvPicPr>
          <p:cNvPr id="99" name="Google Shape;99;p16"/>
          <p:cNvPicPr preferRelativeResize="0"/>
          <p:nvPr/>
        </p:nvPicPr>
        <p:blipFill>
          <a:blip r:embed="rId4">
            <a:alphaModFix/>
          </a:blip>
          <a:stretch>
            <a:fillRect/>
          </a:stretch>
        </p:blipFill>
        <p:spPr>
          <a:xfrm>
            <a:off x="425750" y="3660350"/>
            <a:ext cx="4072475" cy="1379225"/>
          </a:xfrm>
          <a:prstGeom prst="rect">
            <a:avLst/>
          </a:prstGeom>
          <a:noFill/>
          <a:ln w="19050" cap="flat" cmpd="sng">
            <a:solidFill>
              <a:schemeClr val="accent3"/>
            </a:solidFill>
            <a:prstDash val="solid"/>
            <a:round/>
            <a:headEnd type="none" w="sm" len="sm"/>
            <a:tailEnd type="none" w="sm" len="sm"/>
          </a:ln>
        </p:spPr>
      </p:pic>
      <p:sp>
        <p:nvSpPr>
          <p:cNvPr id="100" name="Google Shape;100;p16"/>
          <p:cNvSpPr txBox="1">
            <a:spLocks noGrp="1"/>
          </p:cNvSpPr>
          <p:nvPr>
            <p:ph type="body" idx="1"/>
          </p:nvPr>
        </p:nvSpPr>
        <p:spPr>
          <a:xfrm>
            <a:off x="425750" y="656650"/>
            <a:ext cx="39243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807" b="1" u="sng">
                <a:solidFill>
                  <a:srgbClr val="000000"/>
                </a:solidFill>
                <a:latin typeface="Poppins"/>
                <a:ea typeface="Poppins"/>
                <a:cs typeface="Poppins"/>
                <a:sym typeface="Poppins"/>
              </a:rPr>
              <a:t>eventbudgetinformation:</a:t>
            </a:r>
            <a:br>
              <a:rPr lang="en" sz="807">
                <a:solidFill>
                  <a:srgbClr val="000000"/>
                </a:solidFill>
                <a:latin typeface="Poppins"/>
                <a:ea typeface="Poppins"/>
                <a:cs typeface="Poppins"/>
                <a:sym typeface="Poppins"/>
              </a:rPr>
            </a:br>
            <a:r>
              <a:rPr lang="en" sz="807">
                <a:solidFill>
                  <a:srgbClr val="000000"/>
                </a:solidFill>
                <a:latin typeface="Poppins"/>
                <a:ea typeface="Poppins"/>
                <a:cs typeface="Poppins"/>
                <a:sym typeface="Poppins"/>
              </a:rPr>
              <a:t>This view shows event information along with its budget and item cost for items ordered for that event.</a:t>
            </a:r>
            <a:endParaRPr sz="807">
              <a:solidFill>
                <a:srgbClr val="000000"/>
              </a:solidFill>
              <a:latin typeface="Poppins"/>
              <a:ea typeface="Poppins"/>
              <a:cs typeface="Poppins"/>
              <a:sym typeface="Poppins"/>
            </a:endParaRPr>
          </a:p>
        </p:txBody>
      </p:sp>
      <p:sp>
        <p:nvSpPr>
          <p:cNvPr id="101" name="Google Shape;101;p16"/>
          <p:cNvSpPr txBox="1">
            <a:spLocks noGrp="1"/>
          </p:cNvSpPr>
          <p:nvPr>
            <p:ph type="body" idx="1"/>
          </p:nvPr>
        </p:nvSpPr>
        <p:spPr>
          <a:xfrm>
            <a:off x="4756450" y="3345425"/>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200"/>
              </a:spcAft>
              <a:buNone/>
            </a:pPr>
            <a:r>
              <a:rPr lang="en" sz="807" b="1" u="sng">
                <a:solidFill>
                  <a:srgbClr val="000000"/>
                </a:solidFill>
                <a:latin typeface="Poppins"/>
                <a:ea typeface="Poppins"/>
                <a:cs typeface="Poppins"/>
                <a:sym typeface="Poppins"/>
              </a:rPr>
              <a:t>Output:</a:t>
            </a:r>
            <a:endParaRPr sz="807" b="1" u="sng">
              <a:solidFill>
                <a:srgbClr val="000000"/>
              </a:solidFill>
              <a:latin typeface="Poppins"/>
              <a:ea typeface="Poppins"/>
              <a:cs typeface="Poppins"/>
              <a:sym typeface="Poppins"/>
            </a:endParaRPr>
          </a:p>
        </p:txBody>
      </p:sp>
      <p:sp>
        <p:nvSpPr>
          <p:cNvPr id="102" name="Google Shape;102;p16"/>
          <p:cNvSpPr txBox="1">
            <a:spLocks noGrp="1"/>
          </p:cNvSpPr>
          <p:nvPr>
            <p:ph type="body" idx="1"/>
          </p:nvPr>
        </p:nvSpPr>
        <p:spPr>
          <a:xfrm>
            <a:off x="4802725" y="656650"/>
            <a:ext cx="39243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807" b="1" u="sng">
                <a:solidFill>
                  <a:srgbClr val="000000"/>
                </a:solidFill>
                <a:latin typeface="Poppins"/>
                <a:ea typeface="Poppins"/>
                <a:cs typeface="Poppins"/>
                <a:sym typeface="Poppins"/>
              </a:rPr>
              <a:t>eventRevenueInformation:</a:t>
            </a:r>
            <a:br>
              <a:rPr lang="en" sz="807">
                <a:solidFill>
                  <a:srgbClr val="000000"/>
                </a:solidFill>
                <a:latin typeface="Poppins"/>
                <a:ea typeface="Poppins"/>
                <a:cs typeface="Poppins"/>
                <a:sym typeface="Poppins"/>
              </a:rPr>
            </a:br>
            <a:r>
              <a:rPr lang="en" sz="807">
                <a:solidFill>
                  <a:srgbClr val="000000"/>
                </a:solidFill>
                <a:latin typeface="Poppins"/>
                <a:ea typeface="Poppins"/>
                <a:cs typeface="Poppins"/>
                <a:sym typeface="Poppins"/>
              </a:rPr>
              <a:t>This view shows event wise revenue.</a:t>
            </a:r>
            <a:endParaRPr sz="807">
              <a:solidFill>
                <a:srgbClr val="000000"/>
              </a:solidFill>
              <a:latin typeface="Poppins"/>
              <a:ea typeface="Poppins"/>
              <a:cs typeface="Poppins"/>
              <a:sym typeface="Poppins"/>
            </a:endParaRPr>
          </a:p>
        </p:txBody>
      </p:sp>
      <p:pic>
        <p:nvPicPr>
          <p:cNvPr id="103" name="Google Shape;103;p16"/>
          <p:cNvPicPr preferRelativeResize="0"/>
          <p:nvPr/>
        </p:nvPicPr>
        <p:blipFill>
          <a:blip r:embed="rId5">
            <a:alphaModFix/>
          </a:blip>
          <a:stretch>
            <a:fillRect/>
          </a:stretch>
        </p:blipFill>
        <p:spPr>
          <a:xfrm>
            <a:off x="4829169" y="1167062"/>
            <a:ext cx="3424919" cy="2222325"/>
          </a:xfrm>
          <a:prstGeom prst="rect">
            <a:avLst/>
          </a:prstGeom>
          <a:noFill/>
          <a:ln w="19050" cap="flat" cmpd="sng">
            <a:solidFill>
              <a:schemeClr val="accent3"/>
            </a:solidFill>
            <a:prstDash val="solid"/>
            <a:round/>
            <a:headEnd type="none" w="sm" len="sm"/>
            <a:tailEnd type="none" w="sm" len="sm"/>
          </a:ln>
        </p:spPr>
      </p:pic>
      <p:pic>
        <p:nvPicPr>
          <p:cNvPr id="104" name="Google Shape;104;p16"/>
          <p:cNvPicPr preferRelativeResize="0"/>
          <p:nvPr/>
        </p:nvPicPr>
        <p:blipFill>
          <a:blip r:embed="rId6">
            <a:alphaModFix/>
          </a:blip>
          <a:stretch>
            <a:fillRect/>
          </a:stretch>
        </p:blipFill>
        <p:spPr>
          <a:xfrm>
            <a:off x="4802719" y="3660344"/>
            <a:ext cx="2094727" cy="1379225"/>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p:nvPr/>
        </p:nvSpPr>
        <p:spPr>
          <a:xfrm>
            <a:off x="0" y="0"/>
            <a:ext cx="3123900" cy="5143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10" name="Google Shape;110;p17"/>
          <p:cNvSpPr txBox="1">
            <a:spLocks noGrp="1"/>
          </p:cNvSpPr>
          <p:nvPr>
            <p:ph type="title"/>
          </p:nvPr>
        </p:nvSpPr>
        <p:spPr>
          <a:xfrm>
            <a:off x="351375" y="187175"/>
            <a:ext cx="2233500" cy="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solidFill>
                  <a:srgbClr val="FFFFFF"/>
                </a:solidFill>
                <a:latin typeface="Poppins"/>
                <a:ea typeface="Poppins"/>
                <a:cs typeface="Poppins"/>
                <a:sym typeface="Poppins"/>
              </a:rPr>
              <a:t>Encryption</a:t>
            </a:r>
            <a:endParaRPr sz="2400" b="1">
              <a:solidFill>
                <a:srgbClr val="FFFFFF"/>
              </a:solidFill>
              <a:latin typeface="Poppins"/>
              <a:ea typeface="Poppins"/>
              <a:cs typeface="Poppins"/>
              <a:sym typeface="Poppins"/>
            </a:endParaRPr>
          </a:p>
        </p:txBody>
      </p:sp>
      <p:pic>
        <p:nvPicPr>
          <p:cNvPr id="111" name="Google Shape;111;p17"/>
          <p:cNvPicPr preferRelativeResize="0"/>
          <p:nvPr/>
        </p:nvPicPr>
        <p:blipFill>
          <a:blip r:embed="rId3">
            <a:alphaModFix/>
          </a:blip>
          <a:stretch>
            <a:fillRect/>
          </a:stretch>
        </p:blipFill>
        <p:spPr>
          <a:xfrm>
            <a:off x="180713" y="697775"/>
            <a:ext cx="2762475" cy="3181325"/>
          </a:xfrm>
          <a:prstGeom prst="rect">
            <a:avLst/>
          </a:prstGeom>
          <a:noFill/>
          <a:ln w="19050" cap="flat" cmpd="sng">
            <a:solidFill>
              <a:schemeClr val="lt1"/>
            </a:solidFill>
            <a:prstDash val="solid"/>
            <a:round/>
            <a:headEnd type="none" w="sm" len="sm"/>
            <a:tailEnd type="none" w="sm" len="sm"/>
          </a:ln>
        </p:spPr>
      </p:pic>
      <p:sp>
        <p:nvSpPr>
          <p:cNvPr id="112" name="Google Shape;112;p17"/>
          <p:cNvSpPr txBox="1">
            <a:spLocks noGrp="1"/>
          </p:cNvSpPr>
          <p:nvPr>
            <p:ph type="body" idx="1"/>
          </p:nvPr>
        </p:nvSpPr>
        <p:spPr>
          <a:xfrm>
            <a:off x="180725" y="3818925"/>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chemeClr val="lt1"/>
                </a:solidFill>
                <a:latin typeface="Poppins"/>
                <a:ea typeface="Poppins"/>
                <a:cs typeface="Poppins"/>
                <a:sym typeface="Poppins"/>
              </a:rPr>
              <a:t>Output:</a:t>
            </a:r>
            <a:endParaRPr sz="807" b="1" u="sng">
              <a:solidFill>
                <a:schemeClr val="lt1"/>
              </a:solidFill>
              <a:latin typeface="Poppins"/>
              <a:ea typeface="Poppins"/>
              <a:cs typeface="Poppins"/>
              <a:sym typeface="Poppins"/>
            </a:endParaRPr>
          </a:p>
        </p:txBody>
      </p:sp>
      <p:pic>
        <p:nvPicPr>
          <p:cNvPr id="113" name="Google Shape;113;p17"/>
          <p:cNvPicPr preferRelativeResize="0"/>
          <p:nvPr/>
        </p:nvPicPr>
        <p:blipFill>
          <a:blip r:embed="rId4">
            <a:alphaModFix/>
          </a:blip>
          <a:stretch>
            <a:fillRect/>
          </a:stretch>
        </p:blipFill>
        <p:spPr>
          <a:xfrm>
            <a:off x="180725" y="4117050"/>
            <a:ext cx="2690399" cy="896800"/>
          </a:xfrm>
          <a:prstGeom prst="rect">
            <a:avLst/>
          </a:prstGeom>
          <a:noFill/>
          <a:ln w="19050" cap="flat" cmpd="sng">
            <a:solidFill>
              <a:schemeClr val="lt1"/>
            </a:solidFill>
            <a:prstDash val="solid"/>
            <a:round/>
            <a:headEnd type="none" w="sm" len="sm"/>
            <a:tailEnd type="none" w="sm" len="sm"/>
          </a:ln>
        </p:spPr>
      </p:pic>
      <p:sp>
        <p:nvSpPr>
          <p:cNvPr id="114" name="Google Shape;114;p17"/>
          <p:cNvSpPr txBox="1">
            <a:spLocks noGrp="1"/>
          </p:cNvSpPr>
          <p:nvPr>
            <p:ph type="title"/>
          </p:nvPr>
        </p:nvSpPr>
        <p:spPr>
          <a:xfrm>
            <a:off x="4572000" y="187175"/>
            <a:ext cx="3464400" cy="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latin typeface="Poppins"/>
                <a:ea typeface="Poppins"/>
                <a:cs typeface="Poppins"/>
                <a:sym typeface="Poppins"/>
              </a:rPr>
              <a:t>Non-Clustered Index</a:t>
            </a:r>
            <a:endParaRPr sz="2400" b="1">
              <a:latin typeface="Poppins"/>
              <a:ea typeface="Poppins"/>
              <a:cs typeface="Poppins"/>
              <a:sym typeface="Poppins"/>
            </a:endParaRPr>
          </a:p>
        </p:txBody>
      </p:sp>
      <p:pic>
        <p:nvPicPr>
          <p:cNvPr id="115" name="Google Shape;115;p17"/>
          <p:cNvPicPr preferRelativeResize="0"/>
          <p:nvPr/>
        </p:nvPicPr>
        <p:blipFill>
          <a:blip r:embed="rId5">
            <a:alphaModFix/>
          </a:blip>
          <a:stretch>
            <a:fillRect/>
          </a:stretch>
        </p:blipFill>
        <p:spPr>
          <a:xfrm>
            <a:off x="3408525" y="737775"/>
            <a:ext cx="5276850" cy="1228725"/>
          </a:xfrm>
          <a:prstGeom prst="rect">
            <a:avLst/>
          </a:prstGeom>
          <a:noFill/>
          <a:ln w="19050" cap="flat" cmpd="sng">
            <a:solidFill>
              <a:schemeClr val="accent3"/>
            </a:solidFill>
            <a:prstDash val="solid"/>
            <a:round/>
            <a:headEnd type="none" w="sm" len="sm"/>
            <a:tailEnd type="none" w="sm" len="sm"/>
          </a:ln>
        </p:spPr>
      </p:pic>
      <p:sp>
        <p:nvSpPr>
          <p:cNvPr id="116" name="Google Shape;116;p17"/>
          <p:cNvSpPr txBox="1">
            <a:spLocks noGrp="1"/>
          </p:cNvSpPr>
          <p:nvPr>
            <p:ph type="title"/>
          </p:nvPr>
        </p:nvSpPr>
        <p:spPr>
          <a:xfrm>
            <a:off x="4388850" y="2061150"/>
            <a:ext cx="3830700" cy="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latin typeface="Poppins"/>
                <a:ea typeface="Poppins"/>
                <a:cs typeface="Poppins"/>
                <a:sym typeface="Poppins"/>
              </a:rPr>
              <a:t>User Defined Functions</a:t>
            </a:r>
            <a:endParaRPr sz="2400" b="1">
              <a:latin typeface="Poppins"/>
              <a:ea typeface="Poppins"/>
              <a:cs typeface="Poppins"/>
              <a:sym typeface="Poppins"/>
            </a:endParaRPr>
          </a:p>
        </p:txBody>
      </p:sp>
      <p:pic>
        <p:nvPicPr>
          <p:cNvPr id="117" name="Google Shape;117;p17"/>
          <p:cNvPicPr preferRelativeResize="0"/>
          <p:nvPr/>
        </p:nvPicPr>
        <p:blipFill>
          <a:blip r:embed="rId6">
            <a:alphaModFix/>
          </a:blip>
          <a:stretch>
            <a:fillRect/>
          </a:stretch>
        </p:blipFill>
        <p:spPr>
          <a:xfrm>
            <a:off x="3469975" y="3364313"/>
            <a:ext cx="3038650" cy="1305525"/>
          </a:xfrm>
          <a:prstGeom prst="rect">
            <a:avLst/>
          </a:prstGeom>
          <a:noFill/>
          <a:ln w="19050" cap="flat" cmpd="sng">
            <a:solidFill>
              <a:schemeClr val="accent3"/>
            </a:solidFill>
            <a:prstDash val="solid"/>
            <a:round/>
            <a:headEnd type="none" w="sm" len="sm"/>
            <a:tailEnd type="none" w="sm" len="sm"/>
          </a:ln>
        </p:spPr>
      </p:pic>
      <p:sp>
        <p:nvSpPr>
          <p:cNvPr id="118" name="Google Shape;118;p17"/>
          <p:cNvSpPr txBox="1">
            <a:spLocks noGrp="1"/>
          </p:cNvSpPr>
          <p:nvPr>
            <p:ph type="body" idx="1"/>
          </p:nvPr>
        </p:nvSpPr>
        <p:spPr>
          <a:xfrm>
            <a:off x="3408425" y="2598775"/>
            <a:ext cx="3100200" cy="60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7" b="1" u="sng">
                <a:solidFill>
                  <a:srgbClr val="272525"/>
                </a:solidFill>
                <a:latin typeface="Poppins"/>
                <a:ea typeface="Poppins"/>
                <a:cs typeface="Poppins"/>
                <a:sym typeface="Poppins"/>
              </a:rPr>
              <a:t>CalculateEventRating;</a:t>
            </a:r>
            <a:endParaRPr sz="807" b="1" u="sng">
              <a:solidFill>
                <a:srgbClr val="272525"/>
              </a:solidFill>
              <a:latin typeface="Poppins"/>
              <a:ea typeface="Poppins"/>
              <a:cs typeface="Poppins"/>
              <a:sym typeface="Poppins"/>
            </a:endParaRPr>
          </a:p>
          <a:p>
            <a:pPr marL="0" lvl="0" indent="0" algn="l" rtl="0">
              <a:lnSpc>
                <a:spcPct val="100000"/>
              </a:lnSpc>
              <a:spcBef>
                <a:spcPts val="1200"/>
              </a:spcBef>
              <a:spcAft>
                <a:spcPts val="1200"/>
              </a:spcAft>
              <a:buNone/>
            </a:pPr>
            <a:r>
              <a:rPr lang="en" sz="807">
                <a:solidFill>
                  <a:srgbClr val="272525"/>
                </a:solidFill>
                <a:latin typeface="Poppins"/>
                <a:ea typeface="Poppins"/>
                <a:cs typeface="Poppins"/>
                <a:sym typeface="Poppins"/>
              </a:rPr>
              <a:t>This UDF calculates the event rating based on the passed EventID.</a:t>
            </a:r>
            <a:endParaRPr sz="807">
              <a:solidFill>
                <a:srgbClr val="272525"/>
              </a:solidFill>
              <a:latin typeface="Poppins"/>
              <a:ea typeface="Poppins"/>
              <a:cs typeface="Poppins"/>
              <a:sym typeface="Poppins"/>
            </a:endParaRPr>
          </a:p>
        </p:txBody>
      </p:sp>
      <p:pic>
        <p:nvPicPr>
          <p:cNvPr id="119" name="Google Shape;119;p17"/>
          <p:cNvPicPr preferRelativeResize="0"/>
          <p:nvPr/>
        </p:nvPicPr>
        <p:blipFill>
          <a:blip r:embed="rId7">
            <a:alphaModFix/>
          </a:blip>
          <a:stretch>
            <a:fillRect/>
          </a:stretch>
        </p:blipFill>
        <p:spPr>
          <a:xfrm>
            <a:off x="6680725" y="2914275"/>
            <a:ext cx="2310875" cy="1755548"/>
          </a:xfrm>
          <a:prstGeom prst="rect">
            <a:avLst/>
          </a:prstGeom>
          <a:noFill/>
          <a:ln w="19050" cap="flat" cmpd="sng">
            <a:solidFill>
              <a:schemeClr val="accent3"/>
            </a:solidFill>
            <a:prstDash val="solid"/>
            <a:round/>
            <a:headEnd type="none" w="sm" len="sm"/>
            <a:tailEnd type="none" w="sm" len="sm"/>
          </a:ln>
        </p:spPr>
      </p:pic>
      <p:sp>
        <p:nvSpPr>
          <p:cNvPr id="120" name="Google Shape;120;p17"/>
          <p:cNvSpPr txBox="1">
            <a:spLocks noGrp="1"/>
          </p:cNvSpPr>
          <p:nvPr>
            <p:ph type="body" idx="1"/>
          </p:nvPr>
        </p:nvSpPr>
        <p:spPr>
          <a:xfrm>
            <a:off x="6680725" y="2516875"/>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rgbClr val="272525"/>
                </a:solidFill>
                <a:latin typeface="Poppins"/>
                <a:ea typeface="Poppins"/>
                <a:cs typeface="Poppins"/>
                <a:sym typeface="Poppins"/>
              </a:rPr>
              <a:t>Output:</a:t>
            </a:r>
            <a:endParaRPr sz="807" b="1" u="sng">
              <a:solidFill>
                <a:srgbClr val="272525"/>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p:nvPr/>
        </p:nvSpPr>
        <p:spPr>
          <a:xfrm>
            <a:off x="0" y="5350"/>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26" name="Google Shape;12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00" b="1">
                <a:solidFill>
                  <a:srgbClr val="FFFFFF"/>
                </a:solidFill>
                <a:latin typeface="Poppins"/>
                <a:ea typeface="Poppins"/>
                <a:cs typeface="Poppins"/>
                <a:sym typeface="Poppins"/>
              </a:rPr>
              <a:t>Triggers</a:t>
            </a:r>
            <a:endParaRPr sz="2800" b="1">
              <a:solidFill>
                <a:srgbClr val="FFFFFF"/>
              </a:solidFill>
              <a:latin typeface="Poppins"/>
              <a:ea typeface="Poppins"/>
              <a:cs typeface="Poppins"/>
              <a:sym typeface="Poppins"/>
            </a:endParaRPr>
          </a:p>
        </p:txBody>
      </p:sp>
      <p:pic>
        <p:nvPicPr>
          <p:cNvPr id="127" name="Google Shape;127;p18"/>
          <p:cNvPicPr preferRelativeResize="0"/>
          <p:nvPr/>
        </p:nvPicPr>
        <p:blipFill>
          <a:blip r:embed="rId3">
            <a:alphaModFix/>
          </a:blip>
          <a:stretch>
            <a:fillRect/>
          </a:stretch>
        </p:blipFill>
        <p:spPr>
          <a:xfrm>
            <a:off x="311700" y="1971700"/>
            <a:ext cx="3807383" cy="2722250"/>
          </a:xfrm>
          <a:prstGeom prst="rect">
            <a:avLst/>
          </a:prstGeom>
          <a:noFill/>
          <a:ln w="19050" cap="flat" cmpd="sng">
            <a:solidFill>
              <a:schemeClr val="accent3"/>
            </a:solidFill>
            <a:prstDash val="solid"/>
            <a:round/>
            <a:headEnd type="none" w="sm" len="sm"/>
            <a:tailEnd type="none" w="sm" len="sm"/>
          </a:ln>
        </p:spPr>
      </p:pic>
      <p:sp>
        <p:nvSpPr>
          <p:cNvPr id="128" name="Google Shape;128;p18"/>
          <p:cNvSpPr txBox="1">
            <a:spLocks noGrp="1"/>
          </p:cNvSpPr>
          <p:nvPr>
            <p:ph type="body" idx="1"/>
          </p:nvPr>
        </p:nvSpPr>
        <p:spPr>
          <a:xfrm>
            <a:off x="311700" y="1515175"/>
            <a:ext cx="3924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807" b="1" u="sng">
                <a:solidFill>
                  <a:srgbClr val="000000"/>
                </a:solidFill>
                <a:latin typeface="Poppins"/>
                <a:ea typeface="Poppins"/>
                <a:cs typeface="Poppins"/>
                <a:sym typeface="Poppins"/>
              </a:rPr>
              <a:t>OrgNameChange:</a:t>
            </a:r>
            <a:br>
              <a:rPr lang="en" sz="807">
                <a:solidFill>
                  <a:srgbClr val="000000"/>
                </a:solidFill>
                <a:latin typeface="Poppins"/>
                <a:ea typeface="Poppins"/>
                <a:cs typeface="Poppins"/>
                <a:sym typeface="Poppins"/>
              </a:rPr>
            </a:br>
            <a:r>
              <a:rPr lang="en" sz="807">
                <a:solidFill>
                  <a:srgbClr val="000000"/>
                </a:solidFill>
                <a:latin typeface="Poppins"/>
                <a:ea typeface="Poppins"/>
                <a:cs typeface="Poppins"/>
                <a:sym typeface="Poppins"/>
              </a:rPr>
              <a:t>This trigger captures whenever an Organization name is changed.</a:t>
            </a:r>
            <a:endParaRPr sz="807">
              <a:solidFill>
                <a:srgbClr val="000000"/>
              </a:solidFill>
              <a:latin typeface="Poppins"/>
              <a:ea typeface="Poppins"/>
              <a:cs typeface="Poppins"/>
              <a:sym typeface="Poppins"/>
            </a:endParaRPr>
          </a:p>
        </p:txBody>
      </p:sp>
      <p:sp>
        <p:nvSpPr>
          <p:cNvPr id="129" name="Google Shape;129;p18"/>
          <p:cNvSpPr txBox="1">
            <a:spLocks noGrp="1"/>
          </p:cNvSpPr>
          <p:nvPr>
            <p:ph type="body" idx="1"/>
          </p:nvPr>
        </p:nvSpPr>
        <p:spPr>
          <a:xfrm>
            <a:off x="4853925" y="1515175"/>
            <a:ext cx="40182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807" b="1" u="sng">
                <a:solidFill>
                  <a:srgbClr val="000000"/>
                </a:solidFill>
                <a:latin typeface="Poppins"/>
                <a:ea typeface="Poppins"/>
                <a:cs typeface="Poppins"/>
                <a:sym typeface="Poppins"/>
              </a:rPr>
              <a:t>UserTypeChange:</a:t>
            </a:r>
            <a:br>
              <a:rPr lang="en" sz="807">
                <a:solidFill>
                  <a:srgbClr val="000000"/>
                </a:solidFill>
                <a:latin typeface="Poppins"/>
                <a:ea typeface="Poppins"/>
                <a:cs typeface="Poppins"/>
                <a:sym typeface="Poppins"/>
              </a:rPr>
            </a:br>
            <a:r>
              <a:rPr lang="en" sz="807">
                <a:solidFill>
                  <a:srgbClr val="000000"/>
                </a:solidFill>
                <a:latin typeface="Poppins"/>
                <a:ea typeface="Poppins"/>
                <a:cs typeface="Poppins"/>
                <a:sym typeface="Poppins"/>
              </a:rPr>
              <a:t>This trigger captures whenever UserType associated to a user is changed.</a:t>
            </a:r>
            <a:endParaRPr sz="807">
              <a:solidFill>
                <a:srgbClr val="000000"/>
              </a:solidFill>
              <a:latin typeface="Poppins"/>
              <a:ea typeface="Poppins"/>
              <a:cs typeface="Poppins"/>
              <a:sym typeface="Poppins"/>
            </a:endParaRPr>
          </a:p>
        </p:txBody>
      </p:sp>
      <p:pic>
        <p:nvPicPr>
          <p:cNvPr id="130" name="Google Shape;130;p18"/>
          <p:cNvPicPr preferRelativeResize="0"/>
          <p:nvPr/>
        </p:nvPicPr>
        <p:blipFill>
          <a:blip r:embed="rId4">
            <a:alphaModFix/>
          </a:blip>
          <a:stretch>
            <a:fillRect/>
          </a:stretch>
        </p:blipFill>
        <p:spPr>
          <a:xfrm>
            <a:off x="4853925" y="1943575"/>
            <a:ext cx="4018325" cy="2750375"/>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p:nvPr/>
        </p:nvSpPr>
        <p:spPr>
          <a:xfrm>
            <a:off x="0" y="-275"/>
            <a:ext cx="4696800" cy="5143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36" name="Google Shape;136;p19"/>
          <p:cNvSpPr txBox="1">
            <a:spLocks noGrp="1"/>
          </p:cNvSpPr>
          <p:nvPr>
            <p:ph type="title"/>
          </p:nvPr>
        </p:nvSpPr>
        <p:spPr>
          <a:xfrm>
            <a:off x="311700" y="187175"/>
            <a:ext cx="31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solidFill>
                  <a:srgbClr val="FFFFFF"/>
                </a:solidFill>
                <a:latin typeface="Poppins"/>
                <a:ea typeface="Poppins"/>
                <a:cs typeface="Poppins"/>
                <a:sym typeface="Poppins"/>
              </a:rPr>
              <a:t>Stored Procedures</a:t>
            </a:r>
            <a:endParaRPr sz="2400" b="1">
              <a:solidFill>
                <a:srgbClr val="FFFFFF"/>
              </a:solidFill>
              <a:latin typeface="Poppins"/>
              <a:ea typeface="Poppins"/>
              <a:cs typeface="Poppins"/>
              <a:sym typeface="Poppins"/>
            </a:endParaRPr>
          </a:p>
        </p:txBody>
      </p:sp>
      <p:pic>
        <p:nvPicPr>
          <p:cNvPr id="137" name="Google Shape;137;p19"/>
          <p:cNvPicPr preferRelativeResize="0"/>
          <p:nvPr/>
        </p:nvPicPr>
        <p:blipFill>
          <a:blip r:embed="rId3">
            <a:alphaModFix/>
          </a:blip>
          <a:stretch>
            <a:fillRect/>
          </a:stretch>
        </p:blipFill>
        <p:spPr>
          <a:xfrm>
            <a:off x="277200" y="1168225"/>
            <a:ext cx="4142399" cy="2577982"/>
          </a:xfrm>
          <a:prstGeom prst="rect">
            <a:avLst/>
          </a:prstGeom>
          <a:noFill/>
          <a:ln w="19050" cap="flat" cmpd="sng">
            <a:solidFill>
              <a:schemeClr val="lt1"/>
            </a:solidFill>
            <a:prstDash val="solid"/>
            <a:round/>
            <a:headEnd type="none" w="sm" len="sm"/>
            <a:tailEnd type="none" w="sm" len="sm"/>
          </a:ln>
        </p:spPr>
      </p:pic>
      <p:pic>
        <p:nvPicPr>
          <p:cNvPr id="138" name="Google Shape;138;p19"/>
          <p:cNvPicPr preferRelativeResize="0"/>
          <p:nvPr/>
        </p:nvPicPr>
        <p:blipFill>
          <a:blip r:embed="rId4">
            <a:alphaModFix/>
          </a:blip>
          <a:stretch>
            <a:fillRect/>
          </a:stretch>
        </p:blipFill>
        <p:spPr>
          <a:xfrm>
            <a:off x="190025" y="4047805"/>
            <a:ext cx="4316750" cy="471470"/>
          </a:xfrm>
          <a:prstGeom prst="rect">
            <a:avLst/>
          </a:prstGeom>
          <a:noFill/>
          <a:ln w="19050" cap="flat" cmpd="sng">
            <a:solidFill>
              <a:schemeClr val="lt1"/>
            </a:solidFill>
            <a:prstDash val="solid"/>
            <a:round/>
            <a:headEnd type="none" w="sm" len="sm"/>
            <a:tailEnd type="none" w="sm" len="sm"/>
          </a:ln>
        </p:spPr>
      </p:pic>
      <p:sp>
        <p:nvSpPr>
          <p:cNvPr id="139" name="Google Shape;139;p19"/>
          <p:cNvSpPr txBox="1">
            <a:spLocks noGrp="1"/>
          </p:cNvSpPr>
          <p:nvPr>
            <p:ph type="body" idx="1"/>
          </p:nvPr>
        </p:nvSpPr>
        <p:spPr>
          <a:xfrm>
            <a:off x="190025" y="3746200"/>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chemeClr val="lt1"/>
                </a:solidFill>
                <a:latin typeface="Poppins"/>
                <a:ea typeface="Poppins"/>
                <a:cs typeface="Poppins"/>
                <a:sym typeface="Poppins"/>
              </a:rPr>
              <a:t>Output:</a:t>
            </a:r>
            <a:endParaRPr sz="807" b="1" u="sng">
              <a:solidFill>
                <a:schemeClr val="lt1"/>
              </a:solidFill>
              <a:latin typeface="Poppins"/>
              <a:ea typeface="Poppins"/>
              <a:cs typeface="Poppins"/>
              <a:sym typeface="Poppins"/>
            </a:endParaRPr>
          </a:p>
        </p:txBody>
      </p:sp>
      <p:sp>
        <p:nvSpPr>
          <p:cNvPr id="140" name="Google Shape;140;p19"/>
          <p:cNvSpPr txBox="1">
            <a:spLocks noGrp="1"/>
          </p:cNvSpPr>
          <p:nvPr>
            <p:ph type="body" idx="1"/>
          </p:nvPr>
        </p:nvSpPr>
        <p:spPr>
          <a:xfrm>
            <a:off x="398400" y="619475"/>
            <a:ext cx="3900000" cy="47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7" b="1" u="sng">
                <a:solidFill>
                  <a:schemeClr val="lt1"/>
                </a:solidFill>
                <a:latin typeface="Poppins"/>
                <a:ea typeface="Poppins"/>
                <a:cs typeface="Poppins"/>
                <a:sym typeface="Poppins"/>
              </a:rPr>
              <a:t>getUserEvents:</a:t>
            </a:r>
            <a:br>
              <a:rPr lang="en" sz="807" b="1" u="sng">
                <a:solidFill>
                  <a:schemeClr val="lt1"/>
                </a:solidFill>
                <a:latin typeface="Poppins"/>
                <a:ea typeface="Poppins"/>
                <a:cs typeface="Poppins"/>
                <a:sym typeface="Poppins"/>
              </a:rPr>
            </a:br>
            <a:r>
              <a:rPr lang="en" sz="807">
                <a:solidFill>
                  <a:schemeClr val="lt1"/>
                </a:solidFill>
                <a:latin typeface="Poppins"/>
                <a:ea typeface="Poppins"/>
                <a:cs typeface="Poppins"/>
                <a:sym typeface="Poppins"/>
              </a:rPr>
              <a:t>This stored procedure gets all the events and the tickets associated with it that a user has registered for.</a:t>
            </a:r>
            <a:endParaRPr sz="807">
              <a:solidFill>
                <a:schemeClr val="lt1"/>
              </a:solidFill>
              <a:latin typeface="Poppins"/>
              <a:ea typeface="Poppins"/>
              <a:cs typeface="Poppins"/>
              <a:sym typeface="Poppins"/>
            </a:endParaRPr>
          </a:p>
        </p:txBody>
      </p:sp>
      <p:pic>
        <p:nvPicPr>
          <p:cNvPr id="141" name="Google Shape;141;p19"/>
          <p:cNvPicPr preferRelativeResize="0"/>
          <p:nvPr/>
        </p:nvPicPr>
        <p:blipFill>
          <a:blip r:embed="rId5">
            <a:alphaModFix/>
          </a:blip>
          <a:stretch>
            <a:fillRect/>
          </a:stretch>
        </p:blipFill>
        <p:spPr>
          <a:xfrm>
            <a:off x="5362075" y="669350"/>
            <a:ext cx="3391950" cy="2982176"/>
          </a:xfrm>
          <a:prstGeom prst="rect">
            <a:avLst/>
          </a:prstGeom>
          <a:noFill/>
          <a:ln w="19050" cap="flat" cmpd="sng">
            <a:solidFill>
              <a:schemeClr val="accent3"/>
            </a:solidFill>
            <a:prstDash val="solid"/>
            <a:round/>
            <a:headEnd type="none" w="sm" len="sm"/>
            <a:tailEnd type="none" w="sm" len="sm"/>
          </a:ln>
        </p:spPr>
      </p:pic>
      <p:pic>
        <p:nvPicPr>
          <p:cNvPr id="142" name="Google Shape;142;p19"/>
          <p:cNvPicPr preferRelativeResize="0"/>
          <p:nvPr/>
        </p:nvPicPr>
        <p:blipFill>
          <a:blip r:embed="rId6">
            <a:alphaModFix/>
          </a:blip>
          <a:stretch>
            <a:fillRect/>
          </a:stretch>
        </p:blipFill>
        <p:spPr>
          <a:xfrm>
            <a:off x="5071590" y="3996125"/>
            <a:ext cx="3880350" cy="289801"/>
          </a:xfrm>
          <a:prstGeom prst="rect">
            <a:avLst/>
          </a:prstGeom>
          <a:noFill/>
          <a:ln w="19050" cap="flat" cmpd="sng">
            <a:solidFill>
              <a:schemeClr val="accent3"/>
            </a:solidFill>
            <a:prstDash val="solid"/>
            <a:round/>
            <a:headEnd type="none" w="sm" len="sm"/>
            <a:tailEnd type="none" w="sm" len="sm"/>
          </a:ln>
        </p:spPr>
      </p:pic>
      <p:pic>
        <p:nvPicPr>
          <p:cNvPr id="143" name="Google Shape;143;p19"/>
          <p:cNvPicPr preferRelativeResize="0"/>
          <p:nvPr/>
        </p:nvPicPr>
        <p:blipFill>
          <a:blip r:embed="rId7">
            <a:alphaModFix/>
          </a:blip>
          <a:stretch>
            <a:fillRect/>
          </a:stretch>
        </p:blipFill>
        <p:spPr>
          <a:xfrm>
            <a:off x="5890662" y="4338428"/>
            <a:ext cx="2242225" cy="679450"/>
          </a:xfrm>
          <a:prstGeom prst="rect">
            <a:avLst/>
          </a:prstGeom>
          <a:noFill/>
          <a:ln w="19050" cap="flat" cmpd="sng">
            <a:solidFill>
              <a:schemeClr val="accent3"/>
            </a:solidFill>
            <a:prstDash val="solid"/>
            <a:round/>
            <a:headEnd type="none" w="sm" len="sm"/>
            <a:tailEnd type="none" w="sm" len="sm"/>
          </a:ln>
        </p:spPr>
      </p:pic>
      <p:sp>
        <p:nvSpPr>
          <p:cNvPr id="144" name="Google Shape;144;p19"/>
          <p:cNvSpPr txBox="1">
            <a:spLocks noGrp="1"/>
          </p:cNvSpPr>
          <p:nvPr>
            <p:ph type="body" idx="1"/>
          </p:nvPr>
        </p:nvSpPr>
        <p:spPr>
          <a:xfrm>
            <a:off x="5071600" y="3607725"/>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rgbClr val="272525"/>
                </a:solidFill>
                <a:latin typeface="Poppins"/>
                <a:ea typeface="Poppins"/>
                <a:cs typeface="Poppins"/>
                <a:sym typeface="Poppins"/>
              </a:rPr>
              <a:t>Output:</a:t>
            </a:r>
            <a:endParaRPr sz="807" b="1" u="sng">
              <a:solidFill>
                <a:srgbClr val="272525"/>
              </a:solidFill>
              <a:latin typeface="Poppins"/>
              <a:ea typeface="Poppins"/>
              <a:cs typeface="Poppins"/>
              <a:sym typeface="Poppins"/>
            </a:endParaRPr>
          </a:p>
        </p:txBody>
      </p:sp>
      <p:sp>
        <p:nvSpPr>
          <p:cNvPr id="145" name="Google Shape;145;p19"/>
          <p:cNvSpPr txBox="1">
            <a:spLocks noGrp="1"/>
          </p:cNvSpPr>
          <p:nvPr>
            <p:ph type="body" idx="1"/>
          </p:nvPr>
        </p:nvSpPr>
        <p:spPr>
          <a:xfrm>
            <a:off x="5006750" y="147875"/>
            <a:ext cx="3900000" cy="47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7" b="1" u="sng">
                <a:solidFill>
                  <a:srgbClr val="272525"/>
                </a:solidFill>
                <a:latin typeface="Poppins"/>
                <a:ea typeface="Poppins"/>
                <a:cs typeface="Poppins"/>
                <a:sym typeface="Poppins"/>
              </a:rPr>
              <a:t>getEventDetails:</a:t>
            </a:r>
            <a:br>
              <a:rPr lang="en" sz="807" b="1" u="sng">
                <a:solidFill>
                  <a:srgbClr val="272525"/>
                </a:solidFill>
                <a:latin typeface="Poppins"/>
                <a:ea typeface="Poppins"/>
                <a:cs typeface="Poppins"/>
                <a:sym typeface="Poppins"/>
              </a:rPr>
            </a:br>
            <a:r>
              <a:rPr lang="en" sz="807">
                <a:solidFill>
                  <a:srgbClr val="272525"/>
                </a:solidFill>
                <a:latin typeface="Poppins"/>
                <a:ea typeface="Poppins"/>
                <a:cs typeface="Poppins"/>
                <a:sym typeface="Poppins"/>
              </a:rPr>
              <a:t>This stored procedure gets all the events and the tickets associated with it that a user has registered for.</a:t>
            </a:r>
            <a:endParaRPr sz="807">
              <a:solidFill>
                <a:srgbClr val="272525"/>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p:nvPr/>
        </p:nvSpPr>
        <p:spPr>
          <a:xfrm>
            <a:off x="0" y="3833788"/>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51" name="Google Shape;151;p20"/>
          <p:cNvSpPr txBox="1">
            <a:spLocks noGrp="1"/>
          </p:cNvSpPr>
          <p:nvPr>
            <p:ph type="title"/>
          </p:nvPr>
        </p:nvSpPr>
        <p:spPr>
          <a:xfrm>
            <a:off x="414725" y="207400"/>
            <a:ext cx="259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1">
                <a:latin typeface="Poppins"/>
                <a:ea typeface="Poppins"/>
                <a:cs typeface="Poppins"/>
                <a:sym typeface="Poppins"/>
              </a:rPr>
              <a:t>Visualizations</a:t>
            </a:r>
            <a:endParaRPr sz="2400" b="1">
              <a:latin typeface="Poppins"/>
              <a:ea typeface="Poppins"/>
              <a:cs typeface="Poppins"/>
              <a:sym typeface="Poppins"/>
            </a:endParaRPr>
          </a:p>
        </p:txBody>
      </p:sp>
      <p:pic>
        <p:nvPicPr>
          <p:cNvPr id="152" name="Google Shape;152;p20"/>
          <p:cNvPicPr preferRelativeResize="0"/>
          <p:nvPr/>
        </p:nvPicPr>
        <p:blipFill>
          <a:blip r:embed="rId3">
            <a:alphaModFix/>
          </a:blip>
          <a:stretch>
            <a:fillRect/>
          </a:stretch>
        </p:blipFill>
        <p:spPr>
          <a:xfrm>
            <a:off x="4634589" y="1055362"/>
            <a:ext cx="4273385" cy="2395325"/>
          </a:xfrm>
          <a:prstGeom prst="rect">
            <a:avLst/>
          </a:prstGeom>
          <a:noFill/>
          <a:ln w="19050" cap="flat" cmpd="sng">
            <a:solidFill>
              <a:schemeClr val="accent3"/>
            </a:solidFill>
            <a:prstDash val="solid"/>
            <a:round/>
            <a:headEnd type="none" w="sm" len="sm"/>
            <a:tailEnd type="none" w="sm" len="sm"/>
          </a:ln>
        </p:spPr>
      </p:pic>
      <p:sp>
        <p:nvSpPr>
          <p:cNvPr id="153" name="Google Shape;153;p20"/>
          <p:cNvSpPr txBox="1">
            <a:spLocks noGrp="1"/>
          </p:cNvSpPr>
          <p:nvPr>
            <p:ph type="body" idx="1"/>
          </p:nvPr>
        </p:nvSpPr>
        <p:spPr>
          <a:xfrm>
            <a:off x="4634600" y="700738"/>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rgbClr val="272525"/>
                </a:solidFill>
                <a:latin typeface="Poppins"/>
                <a:ea typeface="Poppins"/>
                <a:cs typeface="Poppins"/>
                <a:sym typeface="Poppins"/>
              </a:rPr>
              <a:t>PowerBI:</a:t>
            </a:r>
            <a:endParaRPr sz="807" b="1" u="sng">
              <a:solidFill>
                <a:srgbClr val="272525"/>
              </a:solidFill>
              <a:latin typeface="Poppins"/>
              <a:ea typeface="Poppins"/>
              <a:cs typeface="Poppins"/>
              <a:sym typeface="Poppins"/>
            </a:endParaRPr>
          </a:p>
        </p:txBody>
      </p:sp>
      <p:sp>
        <p:nvSpPr>
          <p:cNvPr id="154" name="Google Shape;154;p20"/>
          <p:cNvSpPr txBox="1">
            <a:spLocks noGrp="1"/>
          </p:cNvSpPr>
          <p:nvPr>
            <p:ph type="body" idx="1"/>
          </p:nvPr>
        </p:nvSpPr>
        <p:spPr>
          <a:xfrm>
            <a:off x="414725" y="780088"/>
            <a:ext cx="694200" cy="3546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807" b="1" u="sng">
                <a:solidFill>
                  <a:srgbClr val="272525"/>
                </a:solidFill>
                <a:latin typeface="Poppins"/>
                <a:ea typeface="Poppins"/>
                <a:cs typeface="Poppins"/>
                <a:sym typeface="Poppins"/>
              </a:rPr>
              <a:t>Tableau:</a:t>
            </a:r>
            <a:endParaRPr sz="807" b="1" u="sng">
              <a:solidFill>
                <a:srgbClr val="272525"/>
              </a:solidFill>
              <a:latin typeface="Poppins"/>
              <a:ea typeface="Poppins"/>
              <a:cs typeface="Poppins"/>
              <a:sym typeface="Poppins"/>
            </a:endParaRPr>
          </a:p>
        </p:txBody>
      </p:sp>
      <p:pic>
        <p:nvPicPr>
          <p:cNvPr id="155" name="Google Shape;155;p20"/>
          <p:cNvPicPr preferRelativeResize="0"/>
          <p:nvPr/>
        </p:nvPicPr>
        <p:blipFill>
          <a:blip r:embed="rId4">
            <a:alphaModFix/>
          </a:blip>
          <a:stretch>
            <a:fillRect/>
          </a:stretch>
        </p:blipFill>
        <p:spPr>
          <a:xfrm>
            <a:off x="1108925" y="850625"/>
            <a:ext cx="2783862" cy="3941748"/>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p:nvPr/>
        </p:nvSpPr>
        <p:spPr>
          <a:xfrm>
            <a:off x="0" y="5350"/>
            <a:ext cx="9144000" cy="130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61" name="Google Shape;161;p21"/>
          <p:cNvSpPr txBox="1">
            <a:spLocks noGrp="1"/>
          </p:cNvSpPr>
          <p:nvPr>
            <p:ph type="title"/>
          </p:nvPr>
        </p:nvSpPr>
        <p:spPr>
          <a:xfrm>
            <a:off x="311700" y="445025"/>
            <a:ext cx="8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00" b="1">
                <a:solidFill>
                  <a:schemeClr val="lt1"/>
                </a:solidFill>
                <a:latin typeface="Poppins"/>
                <a:ea typeface="Poppins"/>
                <a:cs typeface="Poppins"/>
                <a:sym typeface="Poppins"/>
              </a:rPr>
              <a:t>GUI</a:t>
            </a:r>
            <a:endParaRPr sz="2800" b="1">
              <a:solidFill>
                <a:schemeClr val="lt1"/>
              </a:solidFill>
              <a:latin typeface="Poppins"/>
              <a:ea typeface="Poppins"/>
              <a:cs typeface="Poppins"/>
              <a:sym typeface="Poppins"/>
            </a:endParaRPr>
          </a:p>
        </p:txBody>
      </p:sp>
      <p:pic>
        <p:nvPicPr>
          <p:cNvPr id="162" name="Google Shape;162;p21"/>
          <p:cNvPicPr preferRelativeResize="0"/>
          <p:nvPr/>
        </p:nvPicPr>
        <p:blipFill>
          <a:blip r:embed="rId3">
            <a:alphaModFix/>
          </a:blip>
          <a:stretch>
            <a:fillRect/>
          </a:stretch>
        </p:blipFill>
        <p:spPr>
          <a:xfrm>
            <a:off x="4819550" y="3713475"/>
            <a:ext cx="3854348" cy="1188174"/>
          </a:xfrm>
          <a:prstGeom prst="rect">
            <a:avLst/>
          </a:prstGeom>
          <a:noFill/>
          <a:ln w="19050" cap="flat" cmpd="sng">
            <a:solidFill>
              <a:schemeClr val="accent3"/>
            </a:solidFill>
            <a:prstDash val="solid"/>
            <a:round/>
            <a:headEnd type="none" w="sm" len="sm"/>
            <a:tailEnd type="none" w="sm" len="sm"/>
          </a:ln>
        </p:spPr>
      </p:pic>
      <p:pic>
        <p:nvPicPr>
          <p:cNvPr id="163" name="Google Shape;163;p21"/>
          <p:cNvPicPr preferRelativeResize="0"/>
          <p:nvPr/>
        </p:nvPicPr>
        <p:blipFill>
          <a:blip r:embed="rId4">
            <a:alphaModFix/>
          </a:blip>
          <a:stretch>
            <a:fillRect/>
          </a:stretch>
        </p:blipFill>
        <p:spPr>
          <a:xfrm>
            <a:off x="189125" y="3862788"/>
            <a:ext cx="4382875" cy="1038851"/>
          </a:xfrm>
          <a:prstGeom prst="rect">
            <a:avLst/>
          </a:prstGeom>
          <a:noFill/>
          <a:ln w="19050" cap="flat" cmpd="sng">
            <a:solidFill>
              <a:schemeClr val="accent3"/>
            </a:solidFill>
            <a:prstDash val="solid"/>
            <a:round/>
            <a:headEnd type="none" w="sm" len="sm"/>
            <a:tailEnd type="none" w="sm" len="sm"/>
          </a:ln>
        </p:spPr>
      </p:pic>
      <p:pic>
        <p:nvPicPr>
          <p:cNvPr id="164" name="Google Shape;164;p21"/>
          <p:cNvPicPr preferRelativeResize="0"/>
          <p:nvPr/>
        </p:nvPicPr>
        <p:blipFill>
          <a:blip r:embed="rId5">
            <a:alphaModFix/>
          </a:blip>
          <a:stretch>
            <a:fillRect/>
          </a:stretch>
        </p:blipFill>
        <p:spPr>
          <a:xfrm>
            <a:off x="152400" y="1896250"/>
            <a:ext cx="3344925" cy="1594098"/>
          </a:xfrm>
          <a:prstGeom prst="rect">
            <a:avLst/>
          </a:prstGeom>
          <a:noFill/>
          <a:ln w="19050" cap="flat" cmpd="sng">
            <a:solidFill>
              <a:schemeClr val="accent3"/>
            </a:solidFill>
            <a:prstDash val="solid"/>
            <a:round/>
            <a:headEnd type="none" w="sm" len="sm"/>
            <a:tailEnd type="none" w="sm" len="sm"/>
          </a:ln>
        </p:spPr>
      </p:pic>
      <p:pic>
        <p:nvPicPr>
          <p:cNvPr id="165" name="Google Shape;165;p21"/>
          <p:cNvPicPr preferRelativeResize="0"/>
          <p:nvPr/>
        </p:nvPicPr>
        <p:blipFill>
          <a:blip r:embed="rId6">
            <a:alphaModFix/>
          </a:blip>
          <a:stretch>
            <a:fillRect/>
          </a:stretch>
        </p:blipFill>
        <p:spPr>
          <a:xfrm>
            <a:off x="3607312" y="1460950"/>
            <a:ext cx="2620449" cy="2029401"/>
          </a:xfrm>
          <a:prstGeom prst="rect">
            <a:avLst/>
          </a:prstGeom>
          <a:noFill/>
          <a:ln w="19050" cap="flat" cmpd="sng">
            <a:solidFill>
              <a:schemeClr val="accent3"/>
            </a:solidFill>
            <a:prstDash val="solid"/>
            <a:round/>
            <a:headEnd type="none" w="sm" len="sm"/>
            <a:tailEnd type="none" w="sm" len="sm"/>
          </a:ln>
        </p:spPr>
      </p:pic>
      <p:pic>
        <p:nvPicPr>
          <p:cNvPr id="166" name="Google Shape;166;p21"/>
          <p:cNvPicPr preferRelativeResize="0"/>
          <p:nvPr/>
        </p:nvPicPr>
        <p:blipFill rotWithShape="1">
          <a:blip r:embed="rId7">
            <a:alphaModFix/>
          </a:blip>
          <a:srcRect r="32263"/>
          <a:stretch/>
        </p:blipFill>
        <p:spPr>
          <a:xfrm>
            <a:off x="6337725" y="1621875"/>
            <a:ext cx="2620451" cy="1899751"/>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339</Words>
  <Application>Microsoft Macintosh PowerPoint</Application>
  <PresentationFormat>On-screen Show (16:9)</PresentationFormat>
  <Paragraphs>41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Proxima Nova</vt:lpstr>
      <vt:lpstr>Arial</vt:lpstr>
      <vt:lpstr>Alfa Slab One</vt:lpstr>
      <vt:lpstr>Poppins</vt:lpstr>
      <vt:lpstr>Gameday</vt:lpstr>
      <vt:lpstr>On-Campus Event Management System</vt:lpstr>
      <vt:lpstr>Project and it’s Purpose</vt:lpstr>
      <vt:lpstr>Entity Relationship Diagram (ERD)</vt:lpstr>
      <vt:lpstr>Views</vt:lpstr>
      <vt:lpstr>Encryption</vt:lpstr>
      <vt:lpstr>Triggers</vt:lpstr>
      <vt:lpstr>Stored Procedures</vt:lpstr>
      <vt:lpstr>Visualizations</vt:lpstr>
      <vt:lpstr>GUI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Belide</cp:lastModifiedBy>
  <cp:revision>1</cp:revision>
  <dcterms:modified xsi:type="dcterms:W3CDTF">2024-12-09T05:19:01Z</dcterms:modified>
</cp:coreProperties>
</file>